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58" r:id="rId5"/>
    <p:sldId id="301" r:id="rId6"/>
    <p:sldId id="300" r:id="rId7"/>
    <p:sldId id="303" r:id="rId8"/>
    <p:sldId id="267" r:id="rId9"/>
    <p:sldId id="295" r:id="rId10"/>
    <p:sldId id="276" r:id="rId11"/>
    <p:sldId id="262" r:id="rId12"/>
    <p:sldId id="304" r:id="rId13"/>
    <p:sldId id="277" r:id="rId14"/>
    <p:sldId id="270" r:id="rId15"/>
    <p:sldId id="269" r:id="rId16"/>
    <p:sldId id="271" r:id="rId17"/>
    <p:sldId id="296" r:id="rId18"/>
    <p:sldId id="29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14744098897591"/>
          <c:y val="0.14481158605174352"/>
          <c:w val="0.73787928939256675"/>
          <c:h val="0.7829730658667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71.400000000000006</c:v>
                </c:pt>
                <c:pt idx="1">
                  <c:v>75</c:v>
                </c:pt>
                <c:pt idx="2">
                  <c:v>83.3</c:v>
                </c:pt>
                <c:pt idx="3">
                  <c:v>53.8</c:v>
                </c:pt>
                <c:pt idx="4">
                  <c:v>55.6</c:v>
                </c:pt>
                <c:pt idx="5">
                  <c:v>28.6</c:v>
                </c:pt>
                <c:pt idx="6">
                  <c:v>45.5</c:v>
                </c:pt>
                <c:pt idx="7">
                  <c:v>53.3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42464472"/>
        <c:axId val="242465256"/>
      </c:barChart>
      <c:catAx>
        <c:axId val="242464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2465256"/>
        <c:crosses val="autoZero"/>
        <c:auto val="1"/>
        <c:lblAlgn val="ctr"/>
        <c:lblOffset val="100"/>
        <c:noMultiLvlLbl val="0"/>
      </c:catAx>
      <c:valAx>
        <c:axId val="242465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2464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/>
              <a:t>математика </a:t>
            </a:r>
          </a:p>
        </c:rich>
      </c:tx>
      <c:layout>
        <c:manualLayout>
          <c:xMode val="edge"/>
          <c:yMode val="edge"/>
          <c:x val="0.40993442102157979"/>
          <c:y val="3.968253968253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3145608535044235"/>
          <c:y val="0.16596202841251684"/>
          <c:w val="0.73787928939256675"/>
          <c:h val="0.7829730658667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71.400000000000006</c:v>
                </c:pt>
                <c:pt idx="1">
                  <c:v>75</c:v>
                </c:pt>
                <c:pt idx="2">
                  <c:v>83.3</c:v>
                </c:pt>
                <c:pt idx="3">
                  <c:v>53.8</c:v>
                </c:pt>
                <c:pt idx="4">
                  <c:v>55.6</c:v>
                </c:pt>
                <c:pt idx="5">
                  <c:v>28.6</c:v>
                </c:pt>
                <c:pt idx="6">
                  <c:v>45.5</c:v>
                </c:pt>
                <c:pt idx="7">
                  <c:v>53.3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42462512"/>
        <c:axId val="242464864"/>
      </c:barChart>
      <c:catAx>
        <c:axId val="24246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2464864"/>
        <c:crosses val="autoZero"/>
        <c:auto val="1"/>
        <c:lblAlgn val="ctr"/>
        <c:lblOffset val="100"/>
        <c:noMultiLvlLbl val="0"/>
      </c:catAx>
      <c:valAx>
        <c:axId val="24246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246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14744098897591"/>
          <c:y val="0.14481158605174352"/>
          <c:w val="0.73787928939256675"/>
          <c:h val="0.7829730658667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85.7</c:v>
                </c:pt>
                <c:pt idx="1">
                  <c:v>75</c:v>
                </c:pt>
                <c:pt idx="2">
                  <c:v>83.3</c:v>
                </c:pt>
                <c:pt idx="3">
                  <c:v>53.8</c:v>
                </c:pt>
                <c:pt idx="4">
                  <c:v>55.6</c:v>
                </c:pt>
                <c:pt idx="5">
                  <c:v>35.700000000000003</c:v>
                </c:pt>
                <c:pt idx="6">
                  <c:v>45.5</c:v>
                </c:pt>
                <c:pt idx="7">
                  <c:v>46.7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42464080"/>
        <c:axId val="244816536"/>
      </c:barChart>
      <c:catAx>
        <c:axId val="24246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6536"/>
        <c:crosses val="autoZero"/>
        <c:auto val="1"/>
        <c:lblAlgn val="ctr"/>
        <c:lblOffset val="100"/>
        <c:noMultiLvlLbl val="0"/>
      </c:catAx>
      <c:valAx>
        <c:axId val="244816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246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14744098897591"/>
          <c:y val="0.14481158605174352"/>
          <c:w val="0.73787928939256675"/>
          <c:h val="0.7829730658667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28.6</c:v>
                </c:pt>
                <c:pt idx="1">
                  <c:v>75</c:v>
                </c:pt>
                <c:pt idx="3">
                  <c:v>46.2</c:v>
                </c:pt>
                <c:pt idx="4">
                  <c:v>44.4</c:v>
                </c:pt>
                <c:pt idx="5">
                  <c:v>42.9</c:v>
                </c:pt>
                <c:pt idx="6">
                  <c:v>36.4</c:v>
                </c:pt>
                <c:pt idx="7">
                  <c:v>46.7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44813792"/>
        <c:axId val="244815752"/>
      </c:barChart>
      <c:catAx>
        <c:axId val="24481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5752"/>
        <c:crosses val="autoZero"/>
        <c:auto val="1"/>
        <c:lblAlgn val="ctr"/>
        <c:lblOffset val="100"/>
        <c:noMultiLvlLbl val="0"/>
      </c:catAx>
      <c:valAx>
        <c:axId val="244815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05468066491691E-2"/>
          <c:y val="0.13639351448520459"/>
          <c:w val="0.73787928939256675"/>
          <c:h val="0.7829730658667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71.400000000000006</c:v>
                </c:pt>
                <c:pt idx="1">
                  <c:v>62.5</c:v>
                </c:pt>
                <c:pt idx="2">
                  <c:v>83.3</c:v>
                </c:pt>
                <c:pt idx="3">
                  <c:v>69.2</c:v>
                </c:pt>
                <c:pt idx="4">
                  <c:v>77.8</c:v>
                </c:pt>
                <c:pt idx="5">
                  <c:v>50</c:v>
                </c:pt>
                <c:pt idx="6">
                  <c:v>72.7</c:v>
                </c:pt>
                <c:pt idx="7">
                  <c:v>80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44819280"/>
        <c:axId val="244816928"/>
      </c:barChart>
      <c:catAx>
        <c:axId val="24481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6928"/>
        <c:crosses val="autoZero"/>
        <c:auto val="1"/>
        <c:lblAlgn val="ctr"/>
        <c:lblOffset val="100"/>
        <c:noMultiLvlLbl val="0"/>
      </c:catAx>
      <c:valAx>
        <c:axId val="24481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14744098897591"/>
          <c:y val="0.14481158605174352"/>
          <c:w val="0.73787928939256675"/>
          <c:h val="0.78297306586676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 Казахстана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53.8</c:v>
                </c:pt>
                <c:pt idx="1">
                  <c:v>55.6</c:v>
                </c:pt>
                <c:pt idx="2">
                  <c:v>42.9</c:v>
                </c:pt>
                <c:pt idx="3">
                  <c:v>63.6</c:v>
                </c:pt>
                <c:pt idx="4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всемирная история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53.8</c:v>
                </c:pt>
                <c:pt idx="1">
                  <c:v>55.6</c:v>
                </c:pt>
                <c:pt idx="2">
                  <c:v>42.9</c:v>
                </c:pt>
                <c:pt idx="3">
                  <c:v>63.6</c:v>
                </c:pt>
                <c:pt idx="4">
                  <c:v>66.7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244817320"/>
        <c:axId val="244818104"/>
      </c:barChart>
      <c:catAx>
        <c:axId val="24481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8104"/>
        <c:crosses val="autoZero"/>
        <c:auto val="1"/>
        <c:lblAlgn val="ctr"/>
        <c:lblOffset val="100"/>
        <c:noMultiLvlLbl val="0"/>
      </c:catAx>
      <c:valAx>
        <c:axId val="24481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817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17637-3095-4408-94BA-5299AED61B63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4F9F-0362-4A49-81B8-F90765942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848872" cy="51845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учебно- воспитательной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Аккайинской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ОШ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четверть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2018-2019 учебный год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899592" y="1268760"/>
            <a:ext cx="7178570" cy="4752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2 -9 классы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785536"/>
              </p:ext>
            </p:extLst>
          </p:nvPr>
        </p:nvGraphicFramePr>
        <p:xfrm>
          <a:off x="457200" y="1600200"/>
          <a:ext cx="73551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215350"/>
              </p:ext>
            </p:extLst>
          </p:nvPr>
        </p:nvGraphicFramePr>
        <p:xfrm>
          <a:off x="0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84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Казахский язык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598371"/>
              </p:ext>
            </p:extLst>
          </p:nvPr>
        </p:nvGraphicFramePr>
        <p:xfrm>
          <a:off x="112315" y="1500166"/>
          <a:ext cx="742716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Английский язык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0"/>
            <a:ext cx="207170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114435"/>
              </p:ext>
            </p:extLst>
          </p:nvPr>
        </p:nvGraphicFramePr>
        <p:xfrm>
          <a:off x="477748" y="1692276"/>
          <a:ext cx="67790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Русская литература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462099"/>
              </p:ext>
            </p:extLst>
          </p:nvPr>
        </p:nvGraphicFramePr>
        <p:xfrm>
          <a:off x="477768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5-9 классы</a:t>
            </a:r>
            <a:endParaRPr lang="ru-RU" dirty="0"/>
          </a:p>
        </p:txBody>
      </p:sp>
      <p:pic>
        <p:nvPicPr>
          <p:cNvPr id="4" name="Рисунок 3" descr="g28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357166"/>
            <a:ext cx="1428750" cy="1428750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на </a:t>
            </a:r>
            <a:r>
              <a:rPr lang="ru-RU" dirty="0" smtClean="0"/>
              <a:t>2 </a:t>
            </a:r>
            <a:r>
              <a:rPr lang="ru-RU" dirty="0"/>
              <a:t>четверть: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Всем </a:t>
            </a:r>
            <a:r>
              <a:rPr lang="ru-RU" dirty="0" smtClean="0"/>
              <a:t>учителям- предметникам </a:t>
            </a:r>
            <a:r>
              <a:rPr lang="ru-RU" dirty="0"/>
              <a:t>составить план работы по предупреждению</a:t>
            </a:r>
          </a:p>
          <a:p>
            <a:pPr marL="0" indent="0">
              <a:buNone/>
            </a:pPr>
            <a:r>
              <a:rPr lang="ru-RU" dirty="0"/>
              <a:t>неуспеваемости учащихся </a:t>
            </a:r>
            <a:r>
              <a:rPr lang="ru-RU" dirty="0" smtClean="0"/>
              <a:t>в 1 </a:t>
            </a:r>
            <a:r>
              <a:rPr lang="ru-RU" dirty="0"/>
              <a:t>четверти.</a:t>
            </a:r>
          </a:p>
          <a:p>
            <a:pPr marL="0" indent="0">
              <a:buNone/>
            </a:pPr>
            <a:r>
              <a:rPr lang="ru-RU" dirty="0"/>
              <a:t>2. Классным руководителям 2 – 4 классов составить план работы </a:t>
            </a:r>
            <a:r>
              <a:rPr lang="ru-RU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учащимися</a:t>
            </a:r>
            <a:r>
              <a:rPr lang="ru-RU" dirty="0"/>
              <a:t>, особо нуждающихся в индивидуальной работе.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всем </a:t>
            </a:r>
            <a:r>
              <a:rPr lang="ru-RU" dirty="0"/>
              <a:t>педагогам </a:t>
            </a:r>
            <a:r>
              <a:rPr lang="ru-RU" dirty="0" smtClean="0"/>
              <a:t>необходимо </a:t>
            </a:r>
            <a:r>
              <a:rPr lang="ru-RU" dirty="0"/>
              <a:t>продолжить работу по ликвидации пробелов в знаниях обучающихся. С этой целью организовать дополнительные занятия со слабоуспевающими учениками, использовать в своей работе наглядный и демонстрационный материал, новые формы и методы учебной деятельности;  Также использовать дифференцированный подход в обучении, развивать у ребят психические функции (память, внимание, мышление </a:t>
            </a:r>
            <a:r>
              <a:rPr lang="ru-RU" dirty="0" err="1"/>
              <a:t>и.т.д</a:t>
            </a:r>
            <a:r>
              <a:rPr lang="ru-RU" dirty="0"/>
              <a:t>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3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учащихся на начало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четверти-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Прибывшие учащиеся-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Выбывшие учащиеся-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конец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четверти-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обучающихся.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643042" y="2000240"/>
            <a:ext cx="5715040" cy="3286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tx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Учащиеся 2-9 х классов, успевающие на «отлично»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044858"/>
              </p:ext>
            </p:extLst>
          </p:nvPr>
        </p:nvGraphicFramePr>
        <p:xfrm>
          <a:off x="539552" y="1600200"/>
          <a:ext cx="8147248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03490"/>
                <a:gridCol w="1357322"/>
                <a:gridCol w="3500462"/>
                <a:gridCol w="218597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уч-ся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smtClean="0"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</a:p>
                    <a:p>
                      <a:r>
                        <a:rPr lang="ru-RU" sz="2400" b="1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рук.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Суханов Юрий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Плясунова Карина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Алпыспаева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А.К.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Суханова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Ангелина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Абилова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А.Р.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Райн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Елизавета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Чернега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И.О.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Возник Владимир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Шнайдер А.А.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хорошистов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643042" y="2000240"/>
            <a:ext cx="5715040" cy="3286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 smtClean="0">
                <a:solidFill>
                  <a:schemeClr val="tx1"/>
                </a:solidFill>
              </a:rPr>
              <a:t>27</a:t>
            </a:r>
            <a:endParaRPr lang="ru-RU" sz="1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9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учащихся 2-9 х классов, успевающие на «хорошо»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94604"/>
              </p:ext>
            </p:extLst>
          </p:nvPr>
        </p:nvGraphicFramePr>
        <p:xfrm>
          <a:off x="1907704" y="1440518"/>
          <a:ext cx="3456384" cy="49154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6144"/>
                <a:gridCol w="2160240"/>
              </a:tblGrid>
              <a:tr h="800613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уч-ся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78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9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аттестован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643042" y="2000240"/>
            <a:ext cx="5715040" cy="3286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9276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ВЫВОД: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Отличников-5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Хорошистов-27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четверть- % качества-35,5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Успеваемость-99%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контроль.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500306"/>
            <a:ext cx="2357454" cy="3466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248</Words>
  <Application>Microsoft Office PowerPoint</Application>
  <PresentationFormat>Экран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Анализ учебно- воспитательной работы Аккайинской ОШ   I четверть 2018-2019 учебный год  </vt:lpstr>
      <vt:lpstr>Презентация PowerPoint</vt:lpstr>
      <vt:lpstr>ОТЛИЧНИКОВ</vt:lpstr>
      <vt:lpstr>Учащиеся 2-9 х классов, успевающие на «отлично»</vt:lpstr>
      <vt:lpstr>хорошистов</vt:lpstr>
      <vt:lpstr>Количество учащихся 2-9 х классов, успевающие на «хорошо»</vt:lpstr>
      <vt:lpstr>Не аттестован</vt:lpstr>
      <vt:lpstr>ВЫВОД:</vt:lpstr>
      <vt:lpstr>Презентация PowerPoint</vt:lpstr>
      <vt:lpstr>Качество знаний</vt:lpstr>
      <vt:lpstr>математика</vt:lpstr>
      <vt:lpstr>Русский язык</vt:lpstr>
      <vt:lpstr>Казахский язык</vt:lpstr>
      <vt:lpstr>Английский язык</vt:lpstr>
      <vt:lpstr>Русская литература</vt:lpstr>
      <vt:lpstr>История 5-9 классы</vt:lpstr>
      <vt:lpstr>Задачи на 2 четверть: </vt:lpstr>
      <vt:lpstr>Вывод:</vt:lpstr>
    </vt:vector>
  </TitlesOfParts>
  <Company>DG Win&amp;Soft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учебно- воспитательной работы в начальной школе  IIчетверть 2014-2015 учебный год  </dc:title>
  <dc:creator>Admin</dc:creator>
  <cp:lastModifiedBy>ww</cp:lastModifiedBy>
  <cp:revision>60</cp:revision>
  <dcterms:created xsi:type="dcterms:W3CDTF">2015-01-04T18:27:39Z</dcterms:created>
  <dcterms:modified xsi:type="dcterms:W3CDTF">2018-11-02T11:05:22Z</dcterms:modified>
</cp:coreProperties>
</file>